
<file path=[Content_Types].xml><?xml version="1.0" encoding="utf-8"?>
<Types xmlns="http://schemas.openxmlformats.org/package/2006/content-types">
  <Default Extension="fntdata" ContentType="application/x-fontdata"/>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Montserrat" panose="020B0604020202020204" pitchFamily="2" charset="0"/>
      <p:regular r:id="rId13"/>
      <p:bold r:id="rId14"/>
      <p:italic r:id="rId15"/>
      <p:boldItalic r:id="rId16"/>
    </p:embeddedFont>
    <p:embeddedFont>
      <p:font typeface="Oswald" panose="00000500000000000000" pitchFamily="2" charset="0"/>
      <p:regular r:id="rId17"/>
      <p:bold r:id="rId18"/>
    </p:embeddedFont>
    <p:embeddedFont>
      <p:font typeface="Playfair Display" panose="020B0604020202020204"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6fa3c898_0_7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6fa3c89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b863a7c42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b863a7c42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6fa3c89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b870ed726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b870ed726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fa3c89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fa3c89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0"/>
              </a:spcBef>
              <a:spcAft>
                <a:spcPts val="0"/>
              </a:spcAft>
              <a:buSzPts val="1400"/>
              <a:buChar char="○"/>
              <a:defRPr>
                <a:highlight>
                  <a:schemeClr val="dk1"/>
                </a:highlight>
              </a:defRPr>
            </a:lvl2pPr>
            <a:lvl3pPr marL="1371600" lvl="2" indent="-317500" algn="ctr">
              <a:spcBef>
                <a:spcPts val="0"/>
              </a:spcBef>
              <a:spcAft>
                <a:spcPts val="0"/>
              </a:spcAft>
              <a:buSzPts val="1400"/>
              <a:buChar char="■"/>
              <a:defRPr>
                <a:highlight>
                  <a:schemeClr val="dk1"/>
                </a:highlight>
              </a:defRPr>
            </a:lvl3pPr>
            <a:lvl4pPr marL="1828800" lvl="3" indent="-317500" algn="ctr">
              <a:spcBef>
                <a:spcPts val="0"/>
              </a:spcBef>
              <a:spcAft>
                <a:spcPts val="0"/>
              </a:spcAft>
              <a:buSzPts val="1400"/>
              <a:buChar char="●"/>
              <a:defRPr>
                <a:highlight>
                  <a:schemeClr val="dk1"/>
                </a:highlight>
              </a:defRPr>
            </a:lvl4pPr>
            <a:lvl5pPr marL="2286000" lvl="4" indent="-317500" algn="ctr">
              <a:spcBef>
                <a:spcPts val="0"/>
              </a:spcBef>
              <a:spcAft>
                <a:spcPts val="0"/>
              </a:spcAft>
              <a:buSzPts val="1400"/>
              <a:buChar char="○"/>
              <a:defRPr>
                <a:highlight>
                  <a:schemeClr val="dk1"/>
                </a:highlight>
              </a:defRPr>
            </a:lvl5pPr>
            <a:lvl6pPr marL="2743200" lvl="5" indent="-317500" algn="ctr">
              <a:spcBef>
                <a:spcPts val="0"/>
              </a:spcBef>
              <a:spcAft>
                <a:spcPts val="0"/>
              </a:spcAft>
              <a:buSzPts val="1400"/>
              <a:buChar char="■"/>
              <a:defRPr>
                <a:highlight>
                  <a:schemeClr val="dk1"/>
                </a:highlight>
              </a:defRPr>
            </a:lvl6pPr>
            <a:lvl7pPr marL="3200400" lvl="6" indent="-317500" algn="ctr">
              <a:spcBef>
                <a:spcPts val="0"/>
              </a:spcBef>
              <a:spcAft>
                <a:spcPts val="0"/>
              </a:spcAft>
              <a:buSzPts val="1400"/>
              <a:buChar char="●"/>
              <a:defRPr>
                <a:highlight>
                  <a:schemeClr val="dk1"/>
                </a:highlight>
              </a:defRPr>
            </a:lvl7pPr>
            <a:lvl8pPr marL="3657600" lvl="7" indent="-317500" algn="ctr">
              <a:spcBef>
                <a:spcPts val="0"/>
              </a:spcBef>
              <a:spcAft>
                <a:spcPts val="0"/>
              </a:spcAft>
              <a:buSzPts val="1400"/>
              <a:buChar char="○"/>
              <a:defRPr>
                <a:highlight>
                  <a:schemeClr val="dk1"/>
                </a:highlight>
              </a:defRPr>
            </a:lvl8pPr>
            <a:lvl9pPr marL="4114800" lvl="8" indent="-317500" algn="ctr">
              <a:spcBef>
                <a:spcPts val="0"/>
              </a:spcBef>
              <a:spcAft>
                <a:spcPts val="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highlight>
                  <a:schemeClr val="lt1"/>
                </a:highlight>
              </a:defRPr>
            </a:lvl1pPr>
            <a:lvl2pPr marL="914400" lvl="1" indent="-317500">
              <a:spcBef>
                <a:spcPts val="0"/>
              </a:spcBef>
              <a:spcAft>
                <a:spcPts val="0"/>
              </a:spcAft>
              <a:buSzPts val="1400"/>
              <a:buChar char="○"/>
              <a:defRPr>
                <a:highlight>
                  <a:schemeClr val="lt1"/>
                </a:highlight>
              </a:defRPr>
            </a:lvl2pPr>
            <a:lvl3pPr marL="1371600" lvl="2" indent="-317500">
              <a:spcBef>
                <a:spcPts val="0"/>
              </a:spcBef>
              <a:spcAft>
                <a:spcPts val="0"/>
              </a:spcAft>
              <a:buSzPts val="1400"/>
              <a:buChar char="■"/>
              <a:defRPr>
                <a:highlight>
                  <a:schemeClr val="lt1"/>
                </a:highlight>
              </a:defRPr>
            </a:lvl3pPr>
            <a:lvl4pPr marL="1828800" lvl="3" indent="-317500">
              <a:spcBef>
                <a:spcPts val="0"/>
              </a:spcBef>
              <a:spcAft>
                <a:spcPts val="0"/>
              </a:spcAft>
              <a:buSzPts val="1400"/>
              <a:buChar char="●"/>
              <a:defRPr>
                <a:highlight>
                  <a:schemeClr val="lt1"/>
                </a:highlight>
              </a:defRPr>
            </a:lvl4pPr>
            <a:lvl5pPr marL="2286000" lvl="4" indent="-317500">
              <a:spcBef>
                <a:spcPts val="0"/>
              </a:spcBef>
              <a:spcAft>
                <a:spcPts val="0"/>
              </a:spcAft>
              <a:buSzPts val="1400"/>
              <a:buChar char="○"/>
              <a:defRPr>
                <a:highlight>
                  <a:schemeClr val="lt1"/>
                </a:highlight>
              </a:defRPr>
            </a:lvl5pPr>
            <a:lvl6pPr marL="2743200" lvl="5" indent="-317500">
              <a:spcBef>
                <a:spcPts val="0"/>
              </a:spcBef>
              <a:spcAft>
                <a:spcPts val="0"/>
              </a:spcAft>
              <a:buSzPts val="1400"/>
              <a:buChar char="■"/>
              <a:defRPr>
                <a:highlight>
                  <a:schemeClr val="lt1"/>
                </a:highlight>
              </a:defRPr>
            </a:lvl6pPr>
            <a:lvl7pPr marL="3200400" lvl="6" indent="-317500">
              <a:spcBef>
                <a:spcPts val="0"/>
              </a:spcBef>
              <a:spcAft>
                <a:spcPts val="0"/>
              </a:spcAft>
              <a:buSzPts val="1400"/>
              <a:buChar char="●"/>
              <a:defRPr>
                <a:highlight>
                  <a:schemeClr val="lt1"/>
                </a:highlight>
              </a:defRPr>
            </a:lvl7pPr>
            <a:lvl8pPr marL="3657600" lvl="7" indent="-317500">
              <a:spcBef>
                <a:spcPts val="0"/>
              </a:spcBef>
              <a:spcAft>
                <a:spcPts val="0"/>
              </a:spcAft>
              <a:buSzPts val="1400"/>
              <a:buChar char="○"/>
              <a:defRPr>
                <a:highlight>
                  <a:schemeClr val="lt1"/>
                </a:highlight>
              </a:defRPr>
            </a:lvl8pPr>
            <a:lvl9pPr marL="4114800" lvl="8" indent="-317500">
              <a:spcBef>
                <a:spcPts val="0"/>
              </a:spcBef>
              <a:spcAft>
                <a:spcPts val="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www.altisbiosystems.com/resources/developing-a-robust-in-vitro-intestinal-model-for-preclinical-candidate-screening-of-gi-toxicity-0" TargetMode="External"/><Relationship Id="rId3" Type="http://schemas.openxmlformats.org/officeDocument/2006/relationships/hyperlink" Target="https://www.grandviewresearch.com/industry-analysis/artificial-organ-and-bionics" TargetMode="External"/><Relationship Id="rId7" Type="http://schemas.openxmlformats.org/officeDocument/2006/relationships/hyperlink" Target="https://www.ncbi.nlm.nih.gov/pmc/articles/PMC6978558/"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www.altisbiosystems.com/resources/developing-a-robust-in-vitro-intestinal-model-for-preclinical-candidate-screening-of-gi-toxicity-0-0" TargetMode="External"/><Relationship Id="rId5" Type="http://schemas.openxmlformats.org/officeDocument/2006/relationships/hyperlink" Target="https://www.news-medical.net/news/20200527/Study-shows-global-prevalence-of-functional-gastrointestinal-disorders.aspx#:~:text=For%20every%20ten%20adults%20in,those%20now%20presenting%20these%20results" TargetMode="External"/><Relationship Id="rId4" Type="http://schemas.openxmlformats.org/officeDocument/2006/relationships/hyperlink" Target="https://www.altisbiosystems.com/platform?utm_term=organ+on+a+chip&amp;amp;utm_campaign=non-branded&amp;amp;utm_source=adwords&amp;amp;utm_medium=ppc&amp;amp;hsa_acc=4546521797&amp;amp;hsa_cam=16439724699&amp;amp;hsa_grp=138171654174&amp;amp;hsa_ad=613426201158&amp;amp;hsa_src=g&amp;amp;hsa_tgt=kwd-507299853592&amp;amp;hsa_kw=organ+on+a+chip&amp;amp;hsa_mt=p&amp;amp;hsa_net=adwords&amp;amp;hsa_ver=3&amp;amp;gclid=CjwKCAjwwL6aBhBlEiwADycBIOEF9mtsq8LNyfrE8j-qprk-4rrZJbBO11V53KgBVymUhFsBt6IhCBoCOdUQAvD_Bw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44250" y="1403850"/>
            <a:ext cx="8455500" cy="214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5120" dirty="0"/>
              <a:t>Design Review Case Study - Atlis Biosystem's RepliGut</a:t>
            </a:r>
            <a:endParaRPr sz="5120" dirty="0"/>
          </a:p>
        </p:txBody>
      </p:sp>
      <p:sp>
        <p:nvSpPr>
          <p:cNvPr id="59" name="Google Shape;59;p13"/>
          <p:cNvSpPr txBox="1">
            <a:spLocks noGrp="1"/>
          </p:cNvSpPr>
          <p:nvPr>
            <p:ph type="subTitle" idx="1"/>
          </p:nvPr>
        </p:nvSpPr>
        <p:spPr>
          <a:xfrm>
            <a:off x="344250" y="3550650"/>
            <a:ext cx="4910100" cy="577800"/>
          </a:xfrm>
          <a:prstGeom prst="rect">
            <a:avLst/>
          </a:prstGeom>
        </p:spPr>
        <p:txBody>
          <a:bodyPr spcFirstLastPara="1" wrap="square" lIns="91425" tIns="91425" rIns="91425" bIns="91425" anchor="ctr" anchorCtr="0">
            <a:normAutofit fontScale="92500"/>
          </a:bodyPr>
          <a:lstStyle/>
          <a:p>
            <a:pPr marL="0" lvl="0" indent="0" algn="l" rtl="0">
              <a:spcBef>
                <a:spcPts val="0"/>
              </a:spcBef>
              <a:spcAft>
                <a:spcPts val="0"/>
              </a:spcAft>
              <a:buNone/>
            </a:pPr>
            <a:r>
              <a:rPr lang="en"/>
              <a:t>Sebastien Augustin• 11.06.2022</a:t>
            </a:r>
            <a:endParaRPr/>
          </a:p>
        </p:txBody>
      </p:sp>
      <p:pic>
        <p:nvPicPr>
          <p:cNvPr id="2" name="Presentation">
            <a:hlinkClick r:id="" action="ppaction://media"/>
            <a:extLst>
              <a:ext uri="{FF2B5EF4-FFF2-40B4-BE49-F238E27FC236}">
                <a16:creationId xmlns:a16="http://schemas.microsoft.com/office/drawing/2014/main" id="{1A618057-8C64-406E-846F-4C33C92E69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68800" y="2368550"/>
            <a:ext cx="406400" cy="406400"/>
          </a:xfrm>
          <a:prstGeom prst="rect">
            <a:avLst/>
          </a:prstGeom>
        </p:spPr>
      </p:pic>
      <p:pic>
        <p:nvPicPr>
          <p:cNvPr id="3" name="Video 2">
            <a:hlinkClick r:id="" action="ppaction://media"/>
            <a:extLst>
              <a:ext uri="{FF2B5EF4-FFF2-40B4-BE49-F238E27FC236}">
                <a16:creationId xmlns:a16="http://schemas.microsoft.com/office/drawing/2014/main" id="{1FA7EAC8-EEEF-47AD-BB4A-39F5E4950E0C}"/>
              </a:ext>
            </a:extLst>
          </p:cNvPr>
          <p:cNvPicPr>
            <a:picLocks noChangeAspect="1"/>
          </p:cNvPicPr>
          <p:nvPr>
            <a:videoFile r:link="rId4"/>
            <p:extLst>
              <p:ext uri="{DAA4B4D4-6D71-4841-9C94-3DE7FCFB9230}">
                <p14:media xmlns:p14="http://schemas.microsoft.com/office/powerpoint/2010/main" r:embed="rId3"/>
              </p:ext>
              <p:ext uri="{42D2F446-02D8-4167-A562-619A0277C38B}">
                <p15:isNarration xmlns:p15="http://schemas.microsoft.com/office/powerpoint/2012/main" val="1"/>
              </p:ext>
            </p:extLst>
          </p:nvPr>
        </p:nvPicPr>
        <p:blipFill>
          <a:blip r:embed="rId8"/>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996"/>
    </mc:Choice>
    <mc:Fallback>
      <p:transition spd="slow" advTm="14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577" objId="2"/>
        <p14:stopEvt time="4573"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 You!</a:t>
            </a:r>
            <a:endParaRPr/>
          </a:p>
        </p:txBody>
      </p:sp>
      <p:pic>
        <p:nvPicPr>
          <p:cNvPr id="116" name="Google Shape;116;p22"/>
          <p:cNvPicPr preferRelativeResize="0"/>
          <p:nvPr/>
        </p:nvPicPr>
        <p:blipFill>
          <a:blip r:embed="rId3">
            <a:alphaModFix/>
          </a:blip>
          <a:stretch>
            <a:fillRect/>
          </a:stretch>
        </p:blipFill>
        <p:spPr>
          <a:xfrm>
            <a:off x="4572000" y="864713"/>
            <a:ext cx="4528499" cy="34140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0" y="416126"/>
            <a:ext cx="4045200" cy="1318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Problem Description</a:t>
            </a:r>
            <a:endParaRPr/>
          </a:p>
        </p:txBody>
      </p:sp>
      <p:sp>
        <p:nvSpPr>
          <p:cNvPr id="65" name="Google Shape;65;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457200" lvl="0" indent="-304800" algn="l" rtl="0">
              <a:spcBef>
                <a:spcPts val="0"/>
              </a:spcBef>
              <a:spcAft>
                <a:spcPts val="0"/>
              </a:spcAft>
              <a:buSzPts val="1200"/>
              <a:buFont typeface="Arial"/>
              <a:buChar char="●"/>
            </a:pPr>
            <a:r>
              <a:rPr lang="en" sz="1200">
                <a:latin typeface="Arial"/>
                <a:ea typeface="Arial"/>
                <a:cs typeface="Arial"/>
                <a:sym typeface="Arial"/>
              </a:rPr>
              <a:t>Within the current research environments of current invitro and in vivo models used in the development of therapies/treatments for intestinal diseases, researchers have come across severe limitations</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In response to these limitations, RepliGut was made. RepliGut is a "unique, stem cell-derived platform that recreates the human small intestine and colonic epithelium for more biologically relevant screening of compounds, disease modeling, and microbiome research."</a:t>
            </a:r>
            <a:endParaRPr sz="1200">
              <a:latin typeface="Arial"/>
              <a:ea typeface="Arial"/>
              <a:cs typeface="Arial"/>
              <a:sym typeface="Arial"/>
            </a:endParaRPr>
          </a:p>
          <a:p>
            <a:pPr marL="0" lvl="0" indent="0" algn="l" rtl="0">
              <a:spcBef>
                <a:spcPts val="1200"/>
              </a:spcBef>
              <a:spcAft>
                <a:spcPts val="1200"/>
              </a:spcAft>
              <a:buNone/>
            </a:pPr>
            <a:endParaRPr sz="1200">
              <a:latin typeface="Arial"/>
              <a:ea typeface="Arial"/>
              <a:cs typeface="Arial"/>
              <a:sym typeface="Arial"/>
            </a:endParaRPr>
          </a:p>
        </p:txBody>
      </p:sp>
      <p:pic>
        <p:nvPicPr>
          <p:cNvPr id="66" name="Google Shape;66;p14"/>
          <p:cNvPicPr preferRelativeResize="0"/>
          <p:nvPr/>
        </p:nvPicPr>
        <p:blipFill>
          <a:blip r:embed="rId5">
            <a:alphaModFix/>
          </a:blip>
          <a:stretch>
            <a:fillRect/>
          </a:stretch>
        </p:blipFill>
        <p:spPr>
          <a:xfrm>
            <a:off x="0" y="2010850"/>
            <a:ext cx="4045200" cy="2408461"/>
          </a:xfrm>
          <a:prstGeom prst="rect">
            <a:avLst/>
          </a:prstGeom>
          <a:noFill/>
          <a:ln>
            <a:noFill/>
          </a:ln>
        </p:spPr>
      </p:pic>
      <p:pic>
        <p:nvPicPr>
          <p:cNvPr id="2" name="Video 1">
            <a:hlinkClick r:id="" action="ppaction://media"/>
            <a:extLst>
              <a:ext uri="{FF2B5EF4-FFF2-40B4-BE49-F238E27FC236}">
                <a16:creationId xmlns:a16="http://schemas.microsoft.com/office/drawing/2014/main" id="{7534949C-0CE9-4103-B421-25C0DDC6329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1516"/>
    </mc:Choice>
    <mc:Fallback>
      <p:transition spd="slow" advTm="101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0" y="416126"/>
            <a:ext cx="4045200" cy="1318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Background/ Motivation</a:t>
            </a:r>
            <a:endParaRPr/>
          </a:p>
        </p:txBody>
      </p:sp>
      <p:sp>
        <p:nvSpPr>
          <p:cNvPr id="72" name="Google Shape;72;p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457200" lvl="0" indent="-304800" algn="l" rtl="0">
              <a:spcBef>
                <a:spcPts val="0"/>
              </a:spcBef>
              <a:spcAft>
                <a:spcPts val="0"/>
              </a:spcAft>
              <a:buSzPts val="1200"/>
              <a:buFont typeface="Arial"/>
              <a:buChar char="●"/>
            </a:pPr>
            <a:r>
              <a:rPr lang="en" sz="1200">
                <a:latin typeface="Arial"/>
                <a:ea typeface="Arial"/>
                <a:cs typeface="Arial"/>
                <a:sym typeface="Arial"/>
              </a:rPr>
              <a:t>RepliGut aims to solve a series of challenges that researchers of the human G.I. tracts face and the diseases that affect them. </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These challenges include the G.I. tract being the organ with the most adverse drug reactions and. rodents showing a low concordance with most, if not all, human clinical outcomes. </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Additionally, there needs to be more predictable in vitro models and a significant lack of human models capable of G.I. risk assessment usable for drug optimization in their early developments, among other things. </a:t>
            </a:r>
            <a:endParaRPr sz="1200">
              <a:latin typeface="Arial"/>
              <a:ea typeface="Arial"/>
              <a:cs typeface="Arial"/>
              <a:sym typeface="Arial"/>
            </a:endParaRPr>
          </a:p>
        </p:txBody>
      </p:sp>
      <p:pic>
        <p:nvPicPr>
          <p:cNvPr id="73" name="Google Shape;73;p15"/>
          <p:cNvPicPr preferRelativeResize="0"/>
          <p:nvPr/>
        </p:nvPicPr>
        <p:blipFill>
          <a:blip r:embed="rId5">
            <a:alphaModFix/>
          </a:blip>
          <a:stretch>
            <a:fillRect/>
          </a:stretch>
        </p:blipFill>
        <p:spPr>
          <a:xfrm>
            <a:off x="152400" y="1886726"/>
            <a:ext cx="3880469" cy="3104375"/>
          </a:xfrm>
          <a:prstGeom prst="rect">
            <a:avLst/>
          </a:prstGeom>
          <a:noFill/>
          <a:ln>
            <a:noFill/>
          </a:ln>
        </p:spPr>
      </p:pic>
      <p:pic>
        <p:nvPicPr>
          <p:cNvPr id="2" name="Video 1">
            <a:hlinkClick r:id="" action="ppaction://media"/>
            <a:extLst>
              <a:ext uri="{FF2B5EF4-FFF2-40B4-BE49-F238E27FC236}">
                <a16:creationId xmlns:a16="http://schemas.microsoft.com/office/drawing/2014/main" id="{7687452F-6B7B-4CEF-9460-3E0121BF9DA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567"/>
    </mc:Choice>
    <mc:Fallback>
      <p:transition spd="slow" advTm="90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RepliGut Solution Landscape</a:t>
            </a:r>
            <a:endParaRPr/>
          </a:p>
        </p:txBody>
      </p:sp>
      <p:sp>
        <p:nvSpPr>
          <p:cNvPr id="79" name="Google Shape;79;p16"/>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2"/>
              </a:buClr>
              <a:buSzPts val="1100"/>
              <a:buNone/>
            </a:pPr>
            <a:r>
              <a:rPr lang="en" sz="2100" b="1">
                <a:solidFill>
                  <a:schemeClr val="dk1"/>
                </a:solidFill>
              </a:rPr>
              <a:t>Ac</a:t>
            </a:r>
            <a:endParaRPr sz="1800"/>
          </a:p>
        </p:txBody>
      </p:sp>
      <p:pic>
        <p:nvPicPr>
          <p:cNvPr id="80" name="Google Shape;80;p16"/>
          <p:cNvPicPr preferRelativeResize="0"/>
          <p:nvPr/>
        </p:nvPicPr>
        <p:blipFill>
          <a:blip r:embed="rId5">
            <a:alphaModFix/>
          </a:blip>
          <a:stretch>
            <a:fillRect/>
          </a:stretch>
        </p:blipFill>
        <p:spPr>
          <a:xfrm>
            <a:off x="2735837" y="981869"/>
            <a:ext cx="3598525" cy="3839168"/>
          </a:xfrm>
          <a:prstGeom prst="rect">
            <a:avLst/>
          </a:prstGeom>
          <a:noFill/>
          <a:ln>
            <a:noFill/>
          </a:ln>
        </p:spPr>
      </p:pic>
      <p:pic>
        <p:nvPicPr>
          <p:cNvPr id="2" name="Video 1">
            <a:hlinkClick r:id="" action="ppaction://media"/>
            <a:extLst>
              <a:ext uri="{FF2B5EF4-FFF2-40B4-BE49-F238E27FC236}">
                <a16:creationId xmlns:a16="http://schemas.microsoft.com/office/drawing/2014/main" id="{558100D5-16AC-4AAA-A7A2-081AB38AB7C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537"/>
    </mc:Choice>
    <mc:Fallback>
      <p:transition spd="slow" advTm="42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Solutions, Advantages, and Gaps</a:t>
            </a:r>
            <a:endParaRPr/>
          </a:p>
        </p:txBody>
      </p:sp>
      <p:pic>
        <p:nvPicPr>
          <p:cNvPr id="86" name="Google Shape;86;p17"/>
          <p:cNvPicPr preferRelativeResize="0"/>
          <p:nvPr/>
        </p:nvPicPr>
        <p:blipFill>
          <a:blip r:embed="rId5">
            <a:alphaModFix/>
          </a:blip>
          <a:stretch>
            <a:fillRect/>
          </a:stretch>
        </p:blipFill>
        <p:spPr>
          <a:xfrm>
            <a:off x="2918187" y="1017725"/>
            <a:ext cx="3307613" cy="3820975"/>
          </a:xfrm>
          <a:prstGeom prst="rect">
            <a:avLst/>
          </a:prstGeom>
          <a:noFill/>
          <a:ln>
            <a:noFill/>
          </a:ln>
        </p:spPr>
      </p:pic>
      <p:pic>
        <p:nvPicPr>
          <p:cNvPr id="2" name="Video 1">
            <a:hlinkClick r:id="" action="ppaction://media"/>
            <a:extLst>
              <a:ext uri="{FF2B5EF4-FFF2-40B4-BE49-F238E27FC236}">
                <a16:creationId xmlns:a16="http://schemas.microsoft.com/office/drawing/2014/main" id="{1E2F8C46-FD01-4F78-A44E-93FFA848BA0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268"/>
    </mc:Choice>
    <mc:Fallback>
      <p:transition spd="slow" advTm="13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a:blip r:embed="rId5">
            <a:alphaModFix/>
          </a:blip>
          <a:stretch>
            <a:fillRect/>
          </a:stretch>
        </p:blipFill>
        <p:spPr>
          <a:xfrm>
            <a:off x="2887450" y="3550799"/>
            <a:ext cx="3369100" cy="1592700"/>
          </a:xfrm>
          <a:prstGeom prst="rect">
            <a:avLst/>
          </a:prstGeom>
          <a:noFill/>
          <a:ln>
            <a:noFill/>
          </a:ln>
        </p:spPr>
      </p:pic>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Verification and Validation</a:t>
            </a:r>
            <a:endParaRPr/>
          </a:p>
        </p:txBody>
      </p:sp>
      <p:sp>
        <p:nvSpPr>
          <p:cNvPr id="93" name="Google Shape;93;p18"/>
          <p:cNvSpPr txBox="1">
            <a:spLocks noGrp="1"/>
          </p:cNvSpPr>
          <p:nvPr>
            <p:ph type="body" idx="1"/>
          </p:nvPr>
        </p:nvSpPr>
        <p:spPr>
          <a:xfrm>
            <a:off x="252675" y="1204525"/>
            <a:ext cx="3999900" cy="33348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200">
                <a:latin typeface="Arial"/>
                <a:ea typeface="Arial"/>
                <a:cs typeface="Arial"/>
                <a:sym typeface="Arial"/>
              </a:rPr>
              <a:t>Regarding the verification studies, RepliGut, while still quite new in its inception, was able to create “tissue constructs [that] are polarized monolayers that express tight junction proteins and can be tailored to include stem/progenitor cells, differentiated cells, or both, representing all major cell lineages in physiologic ratios.” [1] </a:t>
            </a:r>
            <a:endParaRPr sz="1600"/>
          </a:p>
        </p:txBody>
      </p:sp>
      <p:sp>
        <p:nvSpPr>
          <p:cNvPr id="94" name="Google Shape;94;p18"/>
          <p:cNvSpPr txBox="1">
            <a:spLocks noGrp="1"/>
          </p:cNvSpPr>
          <p:nvPr>
            <p:ph type="body" idx="2"/>
          </p:nvPr>
        </p:nvSpPr>
        <p:spPr>
          <a:xfrm>
            <a:off x="4252575" y="1204525"/>
            <a:ext cx="3999900" cy="33348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200">
                <a:latin typeface="Arial"/>
                <a:ea typeface="Arial"/>
                <a:cs typeface="Arial"/>
                <a:sym typeface="Arial"/>
              </a:rPr>
              <a:t>Regarding the validation studies of RepliGut, it is currently being used in settings for one-time analyses. As a result, it has yet to be a tool widely utilized in preclinical client screenings. RepliGut’s company, Atlis Biosystems, is actively working towards making this a reality. </a:t>
            </a:r>
            <a:endParaRPr sz="1800"/>
          </a:p>
        </p:txBody>
      </p:sp>
      <p:pic>
        <p:nvPicPr>
          <p:cNvPr id="2" name="Video 1">
            <a:hlinkClick r:id="" action="ppaction://media"/>
            <a:extLst>
              <a:ext uri="{FF2B5EF4-FFF2-40B4-BE49-F238E27FC236}">
                <a16:creationId xmlns:a16="http://schemas.microsoft.com/office/drawing/2014/main" id="{AF425AAC-08E4-4887-B779-3AE6F9D04E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861"/>
    </mc:Choice>
    <mc:Fallback>
      <p:transition spd="slow" advTm="20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44250" y="1403850"/>
            <a:ext cx="8455500" cy="2146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Conclusion</a:t>
            </a:r>
            <a:endParaRPr/>
          </a:p>
        </p:txBody>
      </p:sp>
      <p:pic>
        <p:nvPicPr>
          <p:cNvPr id="2" name="Video 1">
            <a:hlinkClick r:id="" action="ppaction://media"/>
            <a:extLst>
              <a:ext uri="{FF2B5EF4-FFF2-40B4-BE49-F238E27FC236}">
                <a16:creationId xmlns:a16="http://schemas.microsoft.com/office/drawing/2014/main" id="{E47CCD3B-2200-473B-A63C-97BC47B0AD6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8"/>
    </mc:Choice>
    <mc:Fallback>
      <p:transition spd="slow" advTm="1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44250" y="1403850"/>
            <a:ext cx="8455500" cy="2146800"/>
          </a:xfrm>
          <a:prstGeom prst="rect">
            <a:avLst/>
          </a:prstGeom>
        </p:spPr>
        <p:txBody>
          <a:bodyPr spcFirstLastPara="1" wrap="square" lIns="91425" tIns="91425" rIns="91425" bIns="91425" anchor="ctr" anchorCtr="0">
            <a:normAutofit/>
          </a:bodyPr>
          <a:lstStyle/>
          <a:p>
            <a:pPr marL="0" lvl="0" indent="0" algn="l" rtl="0">
              <a:lnSpc>
                <a:spcPct val="200000"/>
              </a:lnSpc>
              <a:spcBef>
                <a:spcPts val="1200"/>
              </a:spcBef>
              <a:spcAft>
                <a:spcPts val="0"/>
              </a:spcAft>
              <a:buClr>
                <a:schemeClr val="dk2"/>
              </a:buClr>
              <a:buSzPct val="91666"/>
              <a:buFont typeface="Arial"/>
              <a:buNone/>
            </a:pPr>
            <a:r>
              <a:rPr lang="en" sz="1200" b="0">
                <a:latin typeface="Arial"/>
                <a:ea typeface="Arial"/>
                <a:cs typeface="Arial"/>
                <a:sym typeface="Arial"/>
              </a:rPr>
              <a:t>Atlis Biosystem’s Repligut is an innovative technology that doesn’t necessarily have a large amount of publicly available research available. Despite this fact, as a breakthrough technology, it's breaking ground in many respects. From its versatility in use and function to research collaborations with biopharmaceutical giants like AstraZeneca, it’s paving new roads whilst also learning from established giants. </a:t>
            </a:r>
            <a:endParaRPr sz="1200" b="0">
              <a:latin typeface="Arial"/>
              <a:ea typeface="Arial"/>
              <a:cs typeface="Arial"/>
              <a:sym typeface="Arial"/>
            </a:endParaRPr>
          </a:p>
          <a:p>
            <a:pPr marL="0" lvl="0" indent="0" algn="ctr" rtl="0">
              <a:spcBef>
                <a:spcPts val="1200"/>
              </a:spcBef>
              <a:spcAft>
                <a:spcPts val="0"/>
              </a:spcAft>
              <a:buNone/>
            </a:pPr>
            <a:endParaRPr/>
          </a:p>
        </p:txBody>
      </p:sp>
      <p:pic>
        <p:nvPicPr>
          <p:cNvPr id="2" name="Video 1">
            <a:hlinkClick r:id="" action="ppaction://media"/>
            <a:extLst>
              <a:ext uri="{FF2B5EF4-FFF2-40B4-BE49-F238E27FC236}">
                <a16:creationId xmlns:a16="http://schemas.microsoft.com/office/drawing/2014/main" id="{F48EA75D-C4F2-4066-9B38-619D2AF4093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071"/>
    </mc:Choice>
    <mc:Fallback>
      <p:transition spd="slow" advTm="24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 </a:t>
            </a:r>
            <a:endParaRPr/>
          </a:p>
        </p:txBody>
      </p:sp>
      <p:sp>
        <p:nvSpPr>
          <p:cNvPr id="110" name="Google Shape;110;p21"/>
          <p:cNvSpPr txBox="1">
            <a:spLocks noGrp="1"/>
          </p:cNvSpPr>
          <p:nvPr>
            <p:ph type="body" idx="1"/>
          </p:nvPr>
        </p:nvSpPr>
        <p:spPr>
          <a:xfrm>
            <a:off x="487275" y="1211350"/>
            <a:ext cx="8244300" cy="3304500"/>
          </a:xfrm>
          <a:prstGeom prst="rect">
            <a:avLst/>
          </a:prstGeom>
        </p:spPr>
        <p:txBody>
          <a:bodyPr spcFirstLastPara="1" wrap="square" lIns="91425" tIns="91425" rIns="91425" bIns="91425" anchor="t" anchorCtr="0">
            <a:normAutofit fontScale="55000" lnSpcReduction="20000"/>
          </a:bodyPr>
          <a:lstStyle/>
          <a:p>
            <a:pPr marL="457200" lvl="0" indent="-261778" algn="l" rtl="0">
              <a:lnSpc>
                <a:spcPct val="107000"/>
              </a:lnSpc>
              <a:spcBef>
                <a:spcPts val="0"/>
              </a:spcBef>
              <a:spcAft>
                <a:spcPts val="0"/>
              </a:spcAft>
              <a:buSzPct val="91666"/>
              <a:buFont typeface="Arial"/>
              <a:buAutoNum type="arabicPeriod"/>
            </a:pPr>
            <a:r>
              <a:rPr lang="en" sz="1200">
                <a:latin typeface="Arial"/>
                <a:ea typeface="Arial"/>
                <a:cs typeface="Arial"/>
                <a:sym typeface="Arial"/>
              </a:rPr>
              <a:t>Allbritton, Nancy. “Accelerating Drug Development with Microphysiological Systems (MPS).” Home, Pharma's Almanac, 29 Sept. 2020, https://www.altisbiosystems.com/resources/accelerating-drug-development-with-microphysiological-systems-mps.</a:t>
            </a:r>
            <a:endParaRPr sz="1200">
              <a:latin typeface="Arial"/>
              <a:ea typeface="Arial"/>
              <a:cs typeface="Arial"/>
              <a:sym typeface="Arial"/>
            </a:endParaRPr>
          </a:p>
          <a:p>
            <a:pPr marL="457200" lvl="0" indent="-261778" algn="l" rtl="0">
              <a:lnSpc>
                <a:spcPct val="107000"/>
              </a:lnSpc>
              <a:spcBef>
                <a:spcPts val="0"/>
              </a:spcBef>
              <a:spcAft>
                <a:spcPts val="0"/>
              </a:spcAft>
              <a:buSzPct val="91666"/>
              <a:buFont typeface="Arial"/>
              <a:buAutoNum type="arabicPeriod"/>
            </a:pPr>
            <a:r>
              <a:rPr lang="en" sz="1200">
                <a:latin typeface="Arial"/>
                <a:ea typeface="Arial"/>
                <a:cs typeface="Arial"/>
                <a:sym typeface="Arial"/>
              </a:rPr>
              <a:t>“Artificial Organ and Bionics Market Size &amp;amp; Share Report, 2030.” Artificial Organ And Bionics Market Size &amp;amp; Share Report, 2030,</a:t>
            </a:r>
            <a:r>
              <a:rPr lang="en" sz="1200">
                <a:uFill>
                  <a:noFill/>
                </a:uFill>
                <a:latin typeface="Arial"/>
                <a:ea typeface="Arial"/>
                <a:cs typeface="Arial"/>
                <a:sym typeface="Arial"/>
                <a:hlinkClick r:id="rId3"/>
              </a:rPr>
              <a:t> </a:t>
            </a:r>
            <a:r>
              <a:rPr lang="en" sz="1200" u="sng">
                <a:solidFill>
                  <a:srgbClr val="1155CC"/>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https://www.grandviewresearch.com/industry-analysis/artificial-organ-and-bionics</a:t>
            </a:r>
            <a:endParaRPr sz="1200" u="sng">
              <a:solidFill>
                <a:srgbClr val="1155CC"/>
              </a:solidFill>
              <a:latin typeface="Arial"/>
              <a:ea typeface="Arial"/>
              <a:cs typeface="Arial"/>
              <a:sym typeface="Arial"/>
            </a:endParaRPr>
          </a:p>
          <a:p>
            <a:pPr marL="457200" lvl="0" indent="-261778" algn="l" rtl="0">
              <a:lnSpc>
                <a:spcPct val="107000"/>
              </a:lnSpc>
              <a:spcBef>
                <a:spcPts val="0"/>
              </a:spcBef>
              <a:spcAft>
                <a:spcPts val="0"/>
              </a:spcAft>
              <a:buSzPct val="91666"/>
              <a:buFont typeface="Arial"/>
              <a:buAutoNum type="arabicPeriod"/>
            </a:pPr>
            <a:r>
              <a:rPr lang="en" sz="1200">
                <a:latin typeface="Arial"/>
                <a:ea typeface="Arial"/>
                <a:cs typeface="Arial"/>
                <a:sym typeface="Arial"/>
              </a:rPr>
              <a:t>"Altis Biosystems Offers Research Award for Use of Its RepliGut Platform." NC Biotech, https://www.ncbiotech.org/news/altis-biosystems-offers-research-award-use-its-repligut-platform.</a:t>
            </a:r>
            <a:endParaRPr sz="1200">
              <a:latin typeface="Arial"/>
              <a:ea typeface="Arial"/>
              <a:cs typeface="Arial"/>
              <a:sym typeface="Arial"/>
            </a:endParaRPr>
          </a:p>
          <a:p>
            <a:pPr marL="457200" lvl="0" indent="-261778" algn="l" rtl="0">
              <a:lnSpc>
                <a:spcPct val="107000"/>
              </a:lnSpc>
              <a:spcBef>
                <a:spcPts val="0"/>
              </a:spcBef>
              <a:spcAft>
                <a:spcPts val="0"/>
              </a:spcAft>
              <a:buSzPct val="91666"/>
              <a:buFont typeface="Arial"/>
              <a:buAutoNum type="arabicPeriod"/>
            </a:pPr>
            <a:r>
              <a:rPr lang="en" sz="1200">
                <a:latin typeface="Arial"/>
                <a:ea typeface="Arial"/>
                <a:cs typeface="Arial"/>
                <a:sym typeface="Arial"/>
              </a:rPr>
              <a:t>Bailey Zwarycz, Ph.D. "The Power of RepliGut in Vitro Intestinal Stem Cell Models." Pharma's Almanac: Nice Insight's Content Community,</a:t>
            </a:r>
            <a:endParaRPr sz="1200">
              <a:latin typeface="Arial"/>
              <a:ea typeface="Arial"/>
              <a:cs typeface="Arial"/>
              <a:sym typeface="Arial"/>
            </a:endParaRPr>
          </a:p>
          <a:p>
            <a:pPr marL="457200" lvl="0" indent="-261778" algn="l" rtl="0">
              <a:lnSpc>
                <a:spcPct val="107000"/>
              </a:lnSpc>
              <a:spcBef>
                <a:spcPts val="0"/>
              </a:spcBef>
              <a:spcAft>
                <a:spcPts val="0"/>
              </a:spcAft>
              <a:buSzPct val="91666"/>
              <a:buFont typeface="Arial"/>
              <a:buAutoNum type="arabicPeriod"/>
            </a:pPr>
            <a:r>
              <a:rPr lang="en" sz="1200">
                <a:latin typeface="Arial"/>
                <a:ea typeface="Arial"/>
                <a:cs typeface="Arial"/>
                <a:sym typeface="Arial"/>
              </a:rPr>
              <a:t>Biosystems, Altis. Home, https://www.altisbiosystems.com/.</a:t>
            </a:r>
            <a:endParaRPr sz="1200">
              <a:latin typeface="Arial"/>
              <a:ea typeface="Arial"/>
              <a:cs typeface="Arial"/>
              <a:sym typeface="Arial"/>
            </a:endParaRPr>
          </a:p>
          <a:p>
            <a:pPr marL="457200" lvl="0" indent="-261778" algn="l" rtl="0">
              <a:lnSpc>
                <a:spcPct val="107000"/>
              </a:lnSpc>
              <a:spcBef>
                <a:spcPts val="0"/>
              </a:spcBef>
              <a:spcAft>
                <a:spcPts val="0"/>
              </a:spcAft>
              <a:buSzPct val="91666"/>
              <a:buFont typeface="Arial"/>
              <a:buAutoNum type="arabicPeriod"/>
            </a:pPr>
            <a:r>
              <a:rPr lang="en" sz="1200">
                <a:latin typeface="Arial"/>
                <a:ea typeface="Arial"/>
                <a:cs typeface="Arial"/>
                <a:sym typeface="Arial"/>
              </a:rPr>
              <a:t>"Platform." Home,</a:t>
            </a:r>
            <a:r>
              <a:rPr lang="en" sz="1200">
                <a:uFill>
                  <a:noFill/>
                </a:uFill>
                <a:latin typeface="Arial"/>
                <a:ea typeface="Arial"/>
                <a:cs typeface="Arial"/>
                <a:sym typeface="Arial"/>
                <a:hlinkClick r:id="rId4"/>
              </a:rPr>
              <a:t> </a:t>
            </a:r>
            <a:r>
              <a:rPr lang="en" sz="1200" u="sng">
                <a:solidFill>
                  <a:srgbClr val="1155CC"/>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altisbiosystems.com/platform?utm_term=organ+on+a+chip&amp;amp;utm_campaign=non-branded&amp;amp;utm_source=adwords&amp;amp;utm_medium=ppc&amp;amp;hsa_acc=4546521797&amp;amp;hsa_cam=16439724699&amp;amp;hsa_grp=138171654174&amp;amp;hsa_ad=613426201158&amp;amp;hsa_src=g&amp;amp;hsa_tgt=kwd-507299853592&amp;amp;hsa_kw=organ+on+a+chip&amp;amp;hsa_mt=p&amp;amp;hsa_net=adwords&amp;amp;hsa_ver=3&amp;amp;gclid=CjwKCAjwwL6aBhBlEiwADycBIOEF9mtsq8LNyfrE8j-qprk-4rrZJbBO11V53KgBVymUhFsBt6IhCBoCOdUQAvD_BwE</a:t>
            </a:r>
            <a:r>
              <a:rPr lang="en" sz="1200">
                <a:latin typeface="Arial"/>
                <a:ea typeface="Arial"/>
                <a:cs typeface="Arial"/>
                <a:sym typeface="Arial"/>
              </a:rPr>
              <a:t>.</a:t>
            </a:r>
            <a:endParaRPr sz="1200">
              <a:latin typeface="Arial"/>
              <a:ea typeface="Arial"/>
              <a:cs typeface="Arial"/>
              <a:sym typeface="Arial"/>
            </a:endParaRPr>
          </a:p>
          <a:p>
            <a:pPr marL="457200" lvl="0" indent="-261778" algn="l" rtl="0">
              <a:spcBef>
                <a:spcPts val="0"/>
              </a:spcBef>
              <a:spcAft>
                <a:spcPts val="0"/>
              </a:spcAft>
              <a:buSzPct val="91666"/>
              <a:buFont typeface="Arial"/>
              <a:buAutoNum type="arabicPeriod"/>
            </a:pPr>
            <a:r>
              <a:rPr lang="en" sz="1200">
                <a:latin typeface="Arial"/>
                <a:ea typeface="Arial"/>
                <a:cs typeface="Arial"/>
                <a:sym typeface="Arial"/>
              </a:rPr>
              <a:t>Laethem, Ron. “Developing a Robust in Vitro Intestinal Model for Preclinical Candidate Screening of GI Toxicity.” Home, 12 Apr. 2021, https://www.altisbiosystems.com/resources/developing-a-robust-in-vitro-intestinal-model-for-preclinical-candidate-screening-of-gi-toxicity.</a:t>
            </a:r>
            <a:endParaRPr sz="1200">
              <a:latin typeface="Arial"/>
              <a:ea typeface="Arial"/>
              <a:cs typeface="Arial"/>
              <a:sym typeface="Arial"/>
            </a:endParaRPr>
          </a:p>
          <a:p>
            <a:pPr marL="457200" lvl="0" indent="-261778" algn="l" rtl="0">
              <a:spcBef>
                <a:spcPts val="0"/>
              </a:spcBef>
              <a:spcAft>
                <a:spcPts val="0"/>
              </a:spcAft>
              <a:buSzPct val="91666"/>
              <a:buFont typeface="Arial"/>
              <a:buAutoNum type="arabicPeriod"/>
            </a:pPr>
            <a:r>
              <a:rPr lang="en" sz="1200">
                <a:latin typeface="Arial"/>
                <a:ea typeface="Arial"/>
                <a:cs typeface="Arial"/>
                <a:sym typeface="Arial"/>
              </a:rPr>
              <a:t>Lea T. Caco-2 Cell Line. In: Verhoeckx K, Cotter P, López-Expósito I, et al., editors. The Impact of Food Bioactives on Health: in vitro and ex vivo models [Internet]. Cham (CH): Springer; 2015. Chapter 10. Available from: https://www.ncbi.nlm.nih.gov/books/NBK500149/?report=classic doi: 10.1007/978-3-319-16104-4_10</a:t>
            </a:r>
            <a:endParaRPr sz="1200">
              <a:latin typeface="Arial"/>
              <a:ea typeface="Arial"/>
              <a:cs typeface="Arial"/>
              <a:sym typeface="Arial"/>
            </a:endParaRPr>
          </a:p>
          <a:p>
            <a:pPr marL="457200" lvl="0" indent="-261778" algn="l" rtl="0">
              <a:spcBef>
                <a:spcPts val="0"/>
              </a:spcBef>
              <a:spcAft>
                <a:spcPts val="0"/>
              </a:spcAft>
              <a:buSzPct val="91666"/>
              <a:buFont typeface="Arial"/>
              <a:buAutoNum type="arabicPeriod"/>
            </a:pPr>
            <a:r>
              <a:rPr lang="en" sz="1200">
                <a:latin typeface="Arial"/>
                <a:ea typeface="Arial"/>
                <a:cs typeface="Arial"/>
                <a:sym typeface="Arial"/>
              </a:rPr>
              <a:t>Lemmens, Glenn, et al. "Drug Disposition in the Lower Gastrointestinal Tract: Targeting and Monitoring." Pharmaceutics, vol. 13, no. 2, 2021,  https://doi.org/10.3390/pharmaceutics13020161. Accessed 6 Dec. 2022.</a:t>
            </a:r>
            <a:endParaRPr sz="1200">
              <a:latin typeface="Arial"/>
              <a:ea typeface="Arial"/>
              <a:cs typeface="Arial"/>
              <a:sym typeface="Arial"/>
            </a:endParaRPr>
          </a:p>
          <a:p>
            <a:pPr marL="457200" lvl="0" indent="-261778" algn="l" rtl="0">
              <a:lnSpc>
                <a:spcPct val="107000"/>
              </a:lnSpc>
              <a:spcBef>
                <a:spcPts val="0"/>
              </a:spcBef>
              <a:spcAft>
                <a:spcPts val="0"/>
              </a:spcAft>
              <a:buSzPct val="91666"/>
              <a:buFont typeface="Arial"/>
              <a:buAutoNum type="arabicPeriod"/>
            </a:pPr>
            <a:r>
              <a:rPr lang="en" sz="1200">
                <a:latin typeface="Arial"/>
                <a:ea typeface="Arial"/>
                <a:cs typeface="Arial"/>
                <a:sym typeface="Arial"/>
              </a:rPr>
              <a:t>Magness, Ph.D, Scott. “Evaluating Microbiome Therapies with Intestinal Cell Models.” Pharma's Almanac, 22 Oct. 2020, https://www.altisbiosystems.com/resources/evaluating-microbiome-therapies-with-intestinal-cell-models.</a:t>
            </a:r>
            <a:endParaRPr sz="1200">
              <a:latin typeface="Arial"/>
              <a:ea typeface="Arial"/>
              <a:cs typeface="Arial"/>
              <a:sym typeface="Arial"/>
            </a:endParaRPr>
          </a:p>
          <a:p>
            <a:pPr marL="457200" lvl="0" indent="-261778" algn="l" rtl="0">
              <a:lnSpc>
                <a:spcPct val="107000"/>
              </a:lnSpc>
              <a:spcBef>
                <a:spcPts val="0"/>
              </a:spcBef>
              <a:spcAft>
                <a:spcPts val="0"/>
              </a:spcAft>
              <a:buSzPct val="91666"/>
              <a:buFont typeface="Arial"/>
              <a:buAutoNum type="arabicPeriod"/>
            </a:pPr>
            <a:r>
              <a:rPr lang="en" sz="1200">
                <a:latin typeface="Arial"/>
                <a:ea typeface="Arial"/>
                <a:cs typeface="Arial"/>
                <a:sym typeface="Arial"/>
              </a:rPr>
              <a:t>“Study Shows Global Prevalence of Functional Gastrointestinal Disorders.” Edited by Emily Henderson, News, 27 May 2020,</a:t>
            </a:r>
            <a:r>
              <a:rPr lang="en" sz="1200">
                <a:uFill>
                  <a:noFill/>
                </a:uFill>
                <a:latin typeface="Arial"/>
                <a:ea typeface="Arial"/>
                <a:cs typeface="Arial"/>
                <a:sym typeface="Arial"/>
                <a:hlinkClick r:id="rId5"/>
              </a:rPr>
              <a:t> </a:t>
            </a:r>
            <a:r>
              <a:rPr lang="en" sz="1200" u="sng">
                <a:solidFill>
                  <a:srgbClr val="0563C1"/>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https://www.news-medical.net/news/20200527/Study-shows-global-prevalence-of-functional-gastrointestinal-disorders.aspx#:~:text=For%20every%20ten%20adults%20in,those%20now%20presenting%20these%20results</a:t>
            </a:r>
            <a:r>
              <a:rPr lang="en" sz="1200">
                <a:latin typeface="Arial"/>
                <a:ea typeface="Arial"/>
                <a:cs typeface="Arial"/>
                <a:sym typeface="Arial"/>
              </a:rPr>
              <a:t>.</a:t>
            </a:r>
            <a:endParaRPr sz="1200">
              <a:latin typeface="Arial"/>
              <a:ea typeface="Arial"/>
              <a:cs typeface="Arial"/>
              <a:sym typeface="Arial"/>
            </a:endParaRPr>
          </a:p>
          <a:p>
            <a:pPr marL="457200" lvl="0" indent="-261778" algn="l" rtl="0">
              <a:spcBef>
                <a:spcPts val="0"/>
              </a:spcBef>
              <a:spcAft>
                <a:spcPts val="0"/>
              </a:spcAft>
              <a:buSzPct val="91666"/>
              <a:buFont typeface="Arial"/>
              <a:buAutoNum type="arabicPeriod"/>
            </a:pPr>
            <a:r>
              <a:rPr lang="en" sz="1200">
                <a:latin typeface="Arial"/>
                <a:ea typeface="Arial"/>
                <a:cs typeface="Arial"/>
                <a:sym typeface="Arial"/>
              </a:rPr>
              <a:t>Sun H, Chow EC, Liu S, Du Y, Pang KS. The Caco-2 cell monolayer: usefulness and limitations. Expert Opin Drug Metab Toxicol. 2008 Apr;4(4):395-411. doi: 10.1517/17425255.4.4.395. PMID: 18433344.</a:t>
            </a:r>
            <a:endParaRPr sz="1200">
              <a:latin typeface="Arial"/>
              <a:ea typeface="Arial"/>
              <a:cs typeface="Arial"/>
              <a:sym typeface="Arial"/>
            </a:endParaRPr>
          </a:p>
          <a:p>
            <a:pPr marL="457200" lvl="0" indent="-261778" algn="l" rtl="0">
              <a:spcBef>
                <a:spcPts val="0"/>
              </a:spcBef>
              <a:spcAft>
                <a:spcPts val="0"/>
              </a:spcAft>
              <a:buSzPct val="91666"/>
              <a:buFont typeface="Arial"/>
              <a:buAutoNum type="arabicPeriod"/>
            </a:pPr>
            <a:r>
              <a:rPr lang="en" sz="1200">
                <a:latin typeface="Arial"/>
                <a:ea typeface="Arial"/>
                <a:cs typeface="Arial"/>
                <a:sym typeface="Arial"/>
              </a:rPr>
              <a:t>Thelin, Bill. “A Novel, High-Throughput Platform to Characterize Novel Ibd Therapeutics.” Home, 16 Feb. 2022,</a:t>
            </a:r>
            <a:r>
              <a:rPr lang="en" sz="1200">
                <a:uFill>
                  <a:noFill/>
                </a:uFill>
                <a:latin typeface="Arial"/>
                <a:ea typeface="Arial"/>
                <a:cs typeface="Arial"/>
                <a:sym typeface="Arial"/>
                <a:hlinkClick r:id="rId6"/>
              </a:rPr>
              <a:t> </a:t>
            </a:r>
            <a:r>
              <a:rPr lang="en" sz="1200" u="sng">
                <a:solidFill>
                  <a:srgbClr val="1155CC"/>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https://www.altisbiosystems.com/resources/developing-a-robust-in-vitro-intestinal-model-for-preclinical-candidate-screening-of-gi-toxicity-0-0</a:t>
            </a:r>
            <a:r>
              <a:rPr lang="en" sz="1200">
                <a:latin typeface="Arial"/>
                <a:ea typeface="Arial"/>
                <a:cs typeface="Arial"/>
                <a:sym typeface="Arial"/>
              </a:rPr>
              <a:t>.</a:t>
            </a:r>
            <a:endParaRPr sz="1200">
              <a:latin typeface="Arial"/>
              <a:ea typeface="Arial"/>
              <a:cs typeface="Arial"/>
              <a:sym typeface="Arial"/>
            </a:endParaRPr>
          </a:p>
          <a:p>
            <a:pPr marL="457200" lvl="0" indent="-261778" algn="l" rtl="0">
              <a:spcBef>
                <a:spcPts val="0"/>
              </a:spcBef>
              <a:spcAft>
                <a:spcPts val="0"/>
              </a:spcAft>
              <a:buSzPct val="91666"/>
              <a:buFont typeface="Arial"/>
              <a:buAutoNum type="arabicPeriod"/>
            </a:pPr>
            <a:r>
              <a:rPr lang="en" sz="1200">
                <a:latin typeface="Arial"/>
                <a:ea typeface="Arial"/>
                <a:cs typeface="Arial"/>
                <a:sym typeface="Arial"/>
              </a:rPr>
              <a:t>Trietsch, Sebastiaan J., et al. “Membrane-Free Culture and Real-Time Barrier Integrity Assessment of Perfused Intestinal Epithelium Tubes.” Nature News, Nature Publishing Group, 15 Aug. 2017, https://www.nature.com/articles/s41467-017-00259-3</a:t>
            </a:r>
            <a:endParaRPr sz="1200">
              <a:latin typeface="Arial"/>
              <a:ea typeface="Arial"/>
              <a:cs typeface="Arial"/>
              <a:sym typeface="Arial"/>
            </a:endParaRPr>
          </a:p>
          <a:p>
            <a:pPr marL="457200" lvl="0" indent="-261778" algn="l" rtl="0">
              <a:spcBef>
                <a:spcPts val="0"/>
              </a:spcBef>
              <a:spcAft>
                <a:spcPts val="0"/>
              </a:spcAft>
              <a:buSzPct val="91666"/>
              <a:buFont typeface="Arial"/>
              <a:buAutoNum type="arabicPeriod"/>
            </a:pPr>
            <a:r>
              <a:rPr lang="en" sz="1200">
                <a:latin typeface="Arial"/>
                <a:ea typeface="Arial"/>
                <a:cs typeface="Arial"/>
                <a:sym typeface="Arial"/>
              </a:rPr>
              <a:t>Van Norman, Gail A. “Limitations of Animal Studies for Predicting Toxicity in Clinical Trials: Is It Time to Rethink Our Current Approach?” JACC. Basic to Translational Science, Elsevier, 25 Nov. 2019,</a:t>
            </a:r>
            <a:r>
              <a:rPr lang="en" sz="1200">
                <a:uFill>
                  <a:noFill/>
                </a:uFill>
                <a:latin typeface="Arial"/>
                <a:ea typeface="Arial"/>
                <a:cs typeface="Arial"/>
                <a:sym typeface="Arial"/>
                <a:hlinkClick r:id="rId7"/>
              </a:rPr>
              <a:t> </a:t>
            </a:r>
            <a:r>
              <a:rPr lang="en" sz="1200" u="sng">
                <a:solidFill>
                  <a:srgbClr val="1155CC"/>
                </a:solidFill>
                <a:latin typeface="Arial"/>
                <a:ea typeface="Arial"/>
                <a:cs typeface="Arial"/>
                <a:sym typeface="Arial"/>
                <a:hlinkClick r:id="rId7">
                  <a:extLst>
                    <a:ext uri="{A12FA001-AC4F-418D-AE19-62706E023703}">
                      <ahyp:hlinkClr xmlns:ahyp="http://schemas.microsoft.com/office/drawing/2018/hyperlinkcolor" val="tx"/>
                    </a:ext>
                  </a:extLst>
                </a:hlinkClick>
              </a:rPr>
              <a:t>https://www.ncbi.nlm.nih.gov/pmc/articles/PMC6978558/</a:t>
            </a:r>
            <a:r>
              <a:rPr lang="en" sz="1200">
                <a:latin typeface="Arial"/>
                <a:ea typeface="Arial"/>
                <a:cs typeface="Arial"/>
                <a:sym typeface="Arial"/>
              </a:rPr>
              <a:t>.</a:t>
            </a:r>
            <a:endParaRPr sz="1200">
              <a:latin typeface="Arial"/>
              <a:ea typeface="Arial"/>
              <a:cs typeface="Arial"/>
              <a:sym typeface="Arial"/>
            </a:endParaRPr>
          </a:p>
          <a:p>
            <a:pPr marL="457200" lvl="0" indent="-261778" algn="l" rtl="0">
              <a:spcBef>
                <a:spcPts val="0"/>
              </a:spcBef>
              <a:spcAft>
                <a:spcPts val="0"/>
              </a:spcAft>
              <a:buSzPct val="91666"/>
              <a:buFont typeface="Arial"/>
              <a:buAutoNum type="arabicPeriod"/>
            </a:pPr>
            <a:r>
              <a:rPr lang="en" sz="1200">
                <a:latin typeface="Arial"/>
                <a:ea typeface="Arial"/>
                <a:cs typeface="Arial"/>
                <a:sym typeface="Arial"/>
              </a:rPr>
              <a:t>Wang Y, DiSalvo M, Gunasekara DB, Dutton J, Proctor A, Lebhar MS, Williamson IA, Speer J, Howard RL, Smiddy NM, Bultman SJ, Sims CE, Magness ST, Allbritton NL. Self-renewing Monolayer of Primary Colonic or Rectal Epithelial Cells. Cell Mol Gastroenterol Hepatol. 2017 Mar 6;4(1):165-182.e7. doi: 10.1016/j.jcmgh.2017.02.011. PMID: 29204504; PMCID: PMC5710741.</a:t>
            </a:r>
            <a:endParaRPr sz="1200">
              <a:latin typeface="Arial"/>
              <a:ea typeface="Arial"/>
              <a:cs typeface="Arial"/>
              <a:sym typeface="Arial"/>
            </a:endParaRPr>
          </a:p>
          <a:p>
            <a:pPr marL="457200" lvl="0" indent="-261778" algn="l" rtl="0">
              <a:spcBef>
                <a:spcPts val="0"/>
              </a:spcBef>
              <a:spcAft>
                <a:spcPts val="0"/>
              </a:spcAft>
              <a:buSzPct val="91666"/>
              <a:buFont typeface="Arial"/>
              <a:buAutoNum type="arabicPeriod"/>
            </a:pPr>
            <a:r>
              <a:rPr lang="en" sz="1200">
                <a:latin typeface="Arial"/>
                <a:ea typeface="Arial"/>
                <a:cs typeface="Arial"/>
                <a:sym typeface="Arial"/>
              </a:rPr>
              <a:t>Zwarycz, Ph.D, Bailey. “The Power of RepliGut® in Vitro Intestinal Stem Cell Models.” AtlisBiosystems, 5 Aug. 2021,</a:t>
            </a:r>
            <a:r>
              <a:rPr lang="en" sz="1200">
                <a:uFill>
                  <a:noFill/>
                </a:uFill>
                <a:latin typeface="Arial"/>
                <a:ea typeface="Arial"/>
                <a:cs typeface="Arial"/>
                <a:sym typeface="Arial"/>
                <a:hlinkClick r:id="rId8"/>
              </a:rPr>
              <a:t> </a:t>
            </a:r>
            <a:r>
              <a:rPr lang="en" sz="1200" u="sng">
                <a:solidFill>
                  <a:srgbClr val="1155CC"/>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https://www.altisbiosystems.com/resources/developing-a-robust-in-vitro-intestinal-model-for-preclinical-candidate-screening-of-gi-toxicity-0</a:t>
            </a:r>
            <a:r>
              <a:rPr lang="en" sz="1200">
                <a:latin typeface="Arial"/>
                <a:ea typeface="Arial"/>
                <a:cs typeface="Arial"/>
                <a:sym typeface="Arial"/>
              </a:rPr>
              <a:t>.</a:t>
            </a:r>
            <a:endParaRPr sz="1200">
              <a:latin typeface="Arial"/>
              <a:ea typeface="Arial"/>
              <a:cs typeface="Arial"/>
              <a:sym typeface="Arial"/>
            </a:endParaRPr>
          </a:p>
          <a:p>
            <a:pPr marL="0" lvl="0" indent="0" algn="l" rtl="0">
              <a:spcBef>
                <a:spcPts val="2400"/>
              </a:spcBef>
              <a:spcAft>
                <a:spcPts val="1200"/>
              </a:spcAft>
              <a:buNone/>
            </a:pPr>
            <a:endParaRPr sz="2400"/>
          </a:p>
        </p:txBody>
      </p:sp>
    </p:spTree>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1241</Words>
  <Application>Microsoft Office PowerPoint</Application>
  <PresentationFormat>On-screen Show (16:9)</PresentationFormat>
  <Paragraphs>36</Paragraphs>
  <Slides>10</Slides>
  <Notes>10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Montserrat</vt:lpstr>
      <vt:lpstr>Oswald</vt:lpstr>
      <vt:lpstr>Playfair Display</vt:lpstr>
      <vt:lpstr>Arial</vt:lpstr>
      <vt:lpstr>Pop</vt:lpstr>
      <vt:lpstr>Design Review Case Study - Atlis Biosystem's RepliGut</vt:lpstr>
      <vt:lpstr>Problem Description</vt:lpstr>
      <vt:lpstr>Background/ Motivation</vt:lpstr>
      <vt:lpstr>RepliGut Solution Landscape</vt:lpstr>
      <vt:lpstr>Solutions, Advantages, and Gaps</vt:lpstr>
      <vt:lpstr>Verification and Validation</vt:lpstr>
      <vt:lpstr>Conclusion</vt:lpstr>
      <vt:lpstr>Atlis Biosystem’s Repligut is an innovative technology that doesn’t necessarily have a large amount of publicly available research available. Despite this fact, as a breakthrough technology, it's breaking ground in many respects. From its versatility in use and function to research collaborations with biopharmaceutical giants like AstraZeneca, it’s paving new roads whilst also learning from established giants.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Case Study - Atlis Biosystem's RepliGut</dc:title>
  <dc:creator>Augustin, Sebastien</dc:creator>
  <cp:lastModifiedBy>Augustin, Sebastien</cp:lastModifiedBy>
  <cp:revision>2</cp:revision>
  <dcterms:modified xsi:type="dcterms:W3CDTF">2022-12-14T02:14:53Z</dcterms:modified>
</cp:coreProperties>
</file>